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6" r:id="rId3"/>
    <p:sldId id="271" r:id="rId4"/>
    <p:sldId id="257" r:id="rId5"/>
    <p:sldId id="258" r:id="rId6"/>
    <p:sldId id="259" r:id="rId7"/>
    <p:sldId id="267" r:id="rId8"/>
    <p:sldId id="270" r:id="rId9"/>
    <p:sldId id="268" r:id="rId10"/>
    <p:sldId id="260" r:id="rId11"/>
    <p:sldId id="262" r:id="rId12"/>
    <p:sldId id="263" r:id="rId13"/>
    <p:sldId id="272" r:id="rId14"/>
    <p:sldId id="269" r:id="rId15"/>
    <p:sldId id="273" r:id="rId1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65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  <p:guide pos="4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9B28327-7B26-45A8-89FB-5410406D6082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E4295AE-8595-4CDB-AEE0-6F644828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8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0B7BD8E-C928-4E50-A09A-5B5371D669EE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F1612CA-1768-485C-9933-4D630CF60E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93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3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97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Describe.</a:t>
            </a:r>
            <a:r>
              <a:rPr lang="en-US" baseline="0" dirty="0" smtClean="0"/>
              <a:t>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51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Discuss.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67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Discuss.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41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3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5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3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84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3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06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91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1,000</a:t>
            </a:r>
            <a:r>
              <a:rPr lang="en-US" baseline="0" dirty="0" smtClean="0"/>
              <a:t> better than 10?  Yes and no.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70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3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49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1,000</a:t>
            </a:r>
            <a:r>
              <a:rPr lang="en-US" baseline="0" dirty="0" smtClean="0"/>
              <a:t> better than 10?  Yes and no.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22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1,000</a:t>
            </a:r>
            <a:r>
              <a:rPr lang="en-US" baseline="0" dirty="0" smtClean="0"/>
              <a:t> better than 10?  Yes and no.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73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3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76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Qualitative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612CA-1768-485C-9933-4D630CF60E6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35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A5EFA-053D-4C96-8E18-0A64B765C28F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ustin_PPT_C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60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2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2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29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5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8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2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8660-382E-4431-93DC-59A4C55525F7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4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A5EFA-053D-4C96-8E18-0A64B765C28F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B7A34-B940-410F-965B-C346499B26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ustin_PPT_C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4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campbell@IBTTA.or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Representative Samples and the Proper Use of Focus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Jeff Campbell</a:t>
            </a:r>
            <a:br>
              <a:rPr lang="en-US" sz="2000" dirty="0" smtClean="0"/>
            </a:br>
            <a:r>
              <a:rPr lang="en-US" sz="2000" dirty="0" smtClean="0"/>
              <a:t>Manager of Information and Research</a:t>
            </a:r>
          </a:p>
          <a:p>
            <a:r>
              <a:rPr lang="en-US" sz="2000" dirty="0" smtClean="0"/>
              <a:t>International Bridge, Tunnel and Turnpike Association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Qualitative Research – Focus Groups and Interviews</a:t>
            </a:r>
            <a:endParaRPr lang="en-US" dirty="0"/>
          </a:p>
        </p:txBody>
      </p:sp>
      <p:pic>
        <p:nvPicPr>
          <p:cNvPr id="5" name="Content Placeholder 4" descr="FG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to Use a Focus Group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hypothesis</a:t>
            </a:r>
          </a:p>
          <a:p>
            <a:endParaRPr lang="en-US" dirty="0" smtClean="0"/>
          </a:p>
          <a:p>
            <a:r>
              <a:rPr lang="en-US" dirty="0" smtClean="0"/>
              <a:t>Expand questionnaire  </a:t>
            </a:r>
          </a:p>
          <a:p>
            <a:endParaRPr lang="en-US" dirty="0" smtClean="0"/>
          </a:p>
          <a:p>
            <a:r>
              <a:rPr lang="en-US" dirty="0" smtClean="0"/>
              <a:t>Test Questions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WARNING:  Focus Groups Are NOT Quantitative Studies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Focus groups are NOT representative samples</a:t>
            </a:r>
          </a:p>
          <a:p>
            <a:endParaRPr lang="en-US" dirty="0" smtClean="0"/>
          </a:p>
          <a:p>
            <a:r>
              <a:rPr lang="en-US" dirty="0" smtClean="0"/>
              <a:t>Group Think, Projection and Other Hazards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In-Depth Interviews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Interpretation Bias</a:t>
            </a:r>
          </a:p>
          <a:p>
            <a:endParaRPr lang="en-US" dirty="0" smtClean="0"/>
          </a:p>
          <a:p>
            <a:r>
              <a:rPr lang="en-US" dirty="0" smtClean="0"/>
              <a:t>Inconsistency of Interview Process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0772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you believe public opinion research?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Is the sample mathematically representative of the population being studied?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Are the questions valid and reliable?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Then absolutely!!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 You!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IBTTA’s Data Advisory Group</a:t>
            </a:r>
          </a:p>
          <a:p>
            <a:pPr lvl="1"/>
            <a:r>
              <a:rPr lang="en-US" dirty="0" smtClean="0"/>
              <a:t>HTTP://IBTTA.org/Groups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2743200"/>
            <a:ext cx="7086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Jeff Campbell</a:t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Manager of Information and Research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International Bridge, Tunnel and Turnpike Association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  <a:hlinkClick r:id="rId3"/>
              </a:rPr>
              <a:t>Jcampbell@IBTTA.org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202-659-4620 Ext. 16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Representative Samples and the Proper Use of Focus Groups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Quantitative Research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Qualitative Research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you believe public opinion research?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Is the sample mathematically representative of the population being studied?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Are the questions valid and reliable?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Then absolutely!!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Importance of The Sample</a:t>
            </a:r>
            <a:endParaRPr lang="en-US" dirty="0"/>
          </a:p>
        </p:txBody>
      </p:sp>
      <p:pic>
        <p:nvPicPr>
          <p:cNvPr id="8" name="Content Placeholder 7" descr="car lot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09800" y="1905000"/>
            <a:ext cx="4114799" cy="3708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Size and Selection Bias</a:t>
            </a:r>
            <a:endParaRPr lang="en-US" dirty="0"/>
          </a:p>
        </p:txBody>
      </p:sp>
      <p:pic>
        <p:nvPicPr>
          <p:cNvPr id="12" name="Content Placeholder 11" descr="car lot al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38200" y="1905000"/>
            <a:ext cx="7391400" cy="4419600"/>
          </a:xfrm>
        </p:spPr>
      </p:pic>
      <p:sp>
        <p:nvSpPr>
          <p:cNvPr id="13" name="Rectangle 12"/>
          <p:cNvSpPr/>
          <p:nvPr/>
        </p:nvSpPr>
        <p:spPr>
          <a:xfrm>
            <a:off x="2971800" y="5105400"/>
            <a:ext cx="1371600" cy="8382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Truly Representative Samples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the population you want to study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Take as close to a truly random sample of the population as possible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Evaluate convenience samples to adjust for selection bias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 Truly Random Sample of 30 Is Large Enough To Calculate an Accurate Measure of Any Population </a:t>
            </a:r>
            <a:endParaRPr lang="en-US" sz="2400" dirty="0"/>
          </a:p>
        </p:txBody>
      </p:sp>
      <p:pic>
        <p:nvPicPr>
          <p:cNvPr id="12" name="Content Placeholder 11" descr="car lot al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38200" y="1905000"/>
            <a:ext cx="7391400" cy="4419600"/>
          </a:xfrm>
          <a:noFill/>
        </p:spPr>
      </p:pic>
      <p:sp>
        <p:nvSpPr>
          <p:cNvPr id="13" name="Rectangle 12"/>
          <p:cNvSpPr/>
          <p:nvPr/>
        </p:nvSpPr>
        <p:spPr>
          <a:xfrm>
            <a:off x="2971800" y="5105400"/>
            <a:ext cx="1371600" cy="8382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00400" y="1981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057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38800" y="22860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76600" y="2362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15000" y="26670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62000" y="2438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00400" y="2743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62000" y="28956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562600" y="30480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05200" y="3124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524000" y="32766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086600" y="32766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962400" y="3581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981200" y="36576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781800" y="3886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19600" y="3962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14600" y="41148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34000" y="4648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67600" y="4343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95600" y="4724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990600" y="48768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867400" y="5105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810000" y="5410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38200" y="54864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867400" y="57150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886200" y="5791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286000" y="1981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010400" y="21336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22098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743200" y="2362200"/>
            <a:ext cx="533400" cy="3048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Convenience Samples </a:t>
            </a:r>
            <a:endParaRPr lang="en-US" dirty="0"/>
          </a:p>
        </p:txBody>
      </p:sp>
      <p:pic>
        <p:nvPicPr>
          <p:cNvPr id="12" name="Content Placeholder 11" descr="car lot al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38200" y="1905000"/>
            <a:ext cx="7391400" cy="4419600"/>
          </a:xfrm>
        </p:spPr>
      </p:pic>
      <p:sp>
        <p:nvSpPr>
          <p:cNvPr id="13" name="Rectangle 12"/>
          <p:cNvSpPr/>
          <p:nvPr/>
        </p:nvSpPr>
        <p:spPr>
          <a:xfrm>
            <a:off x="2971800" y="5105400"/>
            <a:ext cx="1371600" cy="8382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ALWAYS ASK: Is the sample representative of the population being studied?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733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Define the population you want to study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Take as close to a truly random sample as possible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Always evaluate convenience samples to adjust for selection bias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314</Words>
  <Application>Microsoft Office PowerPoint</Application>
  <PresentationFormat>On-screen Show (4:3)</PresentationFormat>
  <Paragraphs>89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Representative Samples and the Proper Use of Focus Groups</vt:lpstr>
      <vt:lpstr>Representative Samples and the Proper Use of Focus Groups</vt:lpstr>
      <vt:lpstr>Can you believe public opinion research?</vt:lpstr>
      <vt:lpstr>The Importance of The Sample</vt:lpstr>
      <vt:lpstr>Sample Size and Selection Bias</vt:lpstr>
      <vt:lpstr>Truly Representative Samples</vt:lpstr>
      <vt:lpstr>A Truly Random Sample of 30 Is Large Enough To Calculate an Accurate Measure of Any Population </vt:lpstr>
      <vt:lpstr>Convenience Samples </vt:lpstr>
      <vt:lpstr>ALWAYS ASK: Is the sample representative of the population being studied?</vt:lpstr>
      <vt:lpstr>Qualitative Research – Focus Groups and Interviews</vt:lpstr>
      <vt:lpstr>When to Use a Focus Group</vt:lpstr>
      <vt:lpstr>WARNING:  Focus Groups Are NOT Quantitative Studies</vt:lpstr>
      <vt:lpstr>In-Depth Interviews</vt:lpstr>
      <vt:lpstr>Can you believe public opinion research?</vt:lpstr>
      <vt:lpstr>Thank You!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IBTTA</dc:creator>
  <cp:lastModifiedBy>Jeff Campbell</cp:lastModifiedBy>
  <cp:revision>41</cp:revision>
  <cp:lastPrinted>2012-02-19T19:33:10Z</cp:lastPrinted>
  <dcterms:created xsi:type="dcterms:W3CDTF">2010-03-12T15:33:49Z</dcterms:created>
  <dcterms:modified xsi:type="dcterms:W3CDTF">2015-02-07T21:30:45Z</dcterms:modified>
</cp:coreProperties>
</file>